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9" r:id="rId4"/>
    <p:sldId id="280" r:id="rId5"/>
    <p:sldId id="281" r:id="rId6"/>
    <p:sldId id="292" r:id="rId7"/>
    <p:sldId id="293" r:id="rId8"/>
    <p:sldId id="282" r:id="rId9"/>
    <p:sldId id="297" r:id="rId10"/>
    <p:sldId id="296" r:id="rId11"/>
    <p:sldId id="283" r:id="rId12"/>
    <p:sldId id="300" r:id="rId13"/>
    <p:sldId id="299" r:id="rId14"/>
    <p:sldId id="284" r:id="rId15"/>
    <p:sldId id="295" r:id="rId16"/>
    <p:sldId id="294" r:id="rId17"/>
    <p:sldId id="287" r:id="rId18"/>
    <p:sldId id="288" r:id="rId19"/>
    <p:sldId id="289" r:id="rId20"/>
    <p:sldId id="291" r:id="rId21"/>
    <p:sldId id="278" r:id="rId2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6" autoAdjust="0"/>
    <p:restoredTop sz="94660"/>
  </p:normalViewPr>
  <p:slideViewPr>
    <p:cSldViewPr>
      <p:cViewPr>
        <p:scale>
          <a:sx n="70" d="100"/>
          <a:sy n="70" d="100"/>
        </p:scale>
        <p:origin x="-127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5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5AAC4A-0BA1-41C8-906B-3584FC445168}" type="doc">
      <dgm:prSet loTypeId="urn:microsoft.com/office/officeart/2005/8/layout/arrow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69DD1623-0F99-45BD-B864-161589B0B46D}">
      <dgm:prSet phldrT="[Texto]" custT="1"/>
      <dgm:spPr/>
      <dgm:t>
        <a:bodyPr/>
        <a:lstStyle/>
        <a:p>
          <a:r>
            <a:rPr lang="pt-PT" sz="2600" b="1" dirty="0" smtClean="0"/>
            <a:t>Fuga</a:t>
          </a:r>
          <a:endParaRPr lang="pt-PT" sz="2600" b="1" dirty="0"/>
        </a:p>
      </dgm:t>
    </dgm:pt>
    <dgm:pt modelId="{9E235D0E-C117-45BC-AC21-A452E78BE7C7}" type="parTrans" cxnId="{E66A83AF-4D0D-43CB-8975-20D048DB99FD}">
      <dgm:prSet/>
      <dgm:spPr/>
      <dgm:t>
        <a:bodyPr/>
        <a:lstStyle/>
        <a:p>
          <a:endParaRPr lang="pt-PT"/>
        </a:p>
      </dgm:t>
    </dgm:pt>
    <dgm:pt modelId="{1497637A-ADB0-45DA-9B0C-035A56C15135}" type="sibTrans" cxnId="{E66A83AF-4D0D-43CB-8975-20D048DB99FD}">
      <dgm:prSet/>
      <dgm:spPr/>
      <dgm:t>
        <a:bodyPr/>
        <a:lstStyle/>
        <a:p>
          <a:endParaRPr lang="pt-PT"/>
        </a:p>
      </dgm:t>
    </dgm:pt>
    <dgm:pt modelId="{C9F0C189-A80B-4BEC-800A-BDD413872388}">
      <dgm:prSet phldrT="[Texto]" custT="1"/>
      <dgm:spPr/>
      <dgm:t>
        <a:bodyPr/>
        <a:lstStyle/>
        <a:p>
          <a:r>
            <a:rPr lang="pt-PT" sz="2600" b="1" dirty="0" smtClean="0"/>
            <a:t>Esperança</a:t>
          </a:r>
          <a:endParaRPr lang="pt-PT" sz="2600" b="1" dirty="0"/>
        </a:p>
      </dgm:t>
    </dgm:pt>
    <dgm:pt modelId="{CA7DD586-87AB-4C16-BFA1-6BA003D68536}" type="parTrans" cxnId="{3B7A93BD-C4A0-4E37-8D6B-9ED499C93D08}">
      <dgm:prSet/>
      <dgm:spPr/>
      <dgm:t>
        <a:bodyPr/>
        <a:lstStyle/>
        <a:p>
          <a:endParaRPr lang="pt-PT"/>
        </a:p>
      </dgm:t>
    </dgm:pt>
    <dgm:pt modelId="{E8CCB194-5543-4B72-AA5A-8C5EFE46B4FE}" type="sibTrans" cxnId="{3B7A93BD-C4A0-4E37-8D6B-9ED499C93D08}">
      <dgm:prSet/>
      <dgm:spPr/>
      <dgm:t>
        <a:bodyPr/>
        <a:lstStyle/>
        <a:p>
          <a:endParaRPr lang="pt-PT"/>
        </a:p>
      </dgm:t>
    </dgm:pt>
    <dgm:pt modelId="{1EA35A28-9056-4A31-B08E-78DA83A3D897}" type="pres">
      <dgm:prSet presAssocID="{805AAC4A-0BA1-41C8-906B-3584FC4451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653C0CEE-E427-4761-B6D1-94D4BC37E022}" type="pres">
      <dgm:prSet presAssocID="{805AAC4A-0BA1-41C8-906B-3584FC445168}" presName="divider" presStyleLbl="fgShp" presStyleIdx="0" presStyleCnt="1"/>
      <dgm:spPr/>
    </dgm:pt>
    <dgm:pt modelId="{E1D0C334-326D-4D70-A0C8-6B51A03F6F82}" type="pres">
      <dgm:prSet presAssocID="{69DD1623-0F99-45BD-B864-161589B0B46D}" presName="downArrow" presStyleLbl="node1" presStyleIdx="0" presStyleCnt="2"/>
      <dgm:spPr/>
    </dgm:pt>
    <dgm:pt modelId="{06B51FEF-6749-493A-8F28-5D925A770B55}" type="pres">
      <dgm:prSet presAssocID="{69DD1623-0F99-45BD-B864-161589B0B46D}" presName="downArrowText" presStyleLbl="revTx" presStyleIdx="0" presStyleCnt="2" custScaleX="13535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2071A01-99DE-4DF8-BA94-5125A3C84235}" type="pres">
      <dgm:prSet presAssocID="{C9F0C189-A80B-4BEC-800A-BDD413872388}" presName="upArrow" presStyleLbl="node1" presStyleIdx="1" presStyleCnt="2"/>
      <dgm:spPr/>
    </dgm:pt>
    <dgm:pt modelId="{537115A9-DA2B-4A99-805A-DCF6EC82DE25}" type="pres">
      <dgm:prSet presAssocID="{C9F0C189-A80B-4BEC-800A-BDD413872388}" presName="upArrowText" presStyleLbl="revTx" presStyleIdx="1" presStyleCnt="2" custScaleX="17049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66A83AF-4D0D-43CB-8975-20D048DB99FD}" srcId="{805AAC4A-0BA1-41C8-906B-3584FC445168}" destId="{69DD1623-0F99-45BD-B864-161589B0B46D}" srcOrd="0" destOrd="0" parTransId="{9E235D0E-C117-45BC-AC21-A452E78BE7C7}" sibTransId="{1497637A-ADB0-45DA-9B0C-035A56C15135}"/>
    <dgm:cxn modelId="{11E06FE9-AF41-4BCF-89A9-561DA02C2BC5}" type="presOf" srcId="{69DD1623-0F99-45BD-B864-161589B0B46D}" destId="{06B51FEF-6749-493A-8F28-5D925A770B55}" srcOrd="0" destOrd="0" presId="urn:microsoft.com/office/officeart/2005/8/layout/arrow3"/>
    <dgm:cxn modelId="{3B7A93BD-C4A0-4E37-8D6B-9ED499C93D08}" srcId="{805AAC4A-0BA1-41C8-906B-3584FC445168}" destId="{C9F0C189-A80B-4BEC-800A-BDD413872388}" srcOrd="1" destOrd="0" parTransId="{CA7DD586-87AB-4C16-BFA1-6BA003D68536}" sibTransId="{E8CCB194-5543-4B72-AA5A-8C5EFE46B4FE}"/>
    <dgm:cxn modelId="{5322CC48-1F26-4BA5-9F44-0AEE76971043}" type="presOf" srcId="{805AAC4A-0BA1-41C8-906B-3584FC445168}" destId="{1EA35A28-9056-4A31-B08E-78DA83A3D897}" srcOrd="0" destOrd="0" presId="urn:microsoft.com/office/officeart/2005/8/layout/arrow3"/>
    <dgm:cxn modelId="{6B289599-5935-4AE2-86BC-F50F25831E7D}" type="presOf" srcId="{C9F0C189-A80B-4BEC-800A-BDD413872388}" destId="{537115A9-DA2B-4A99-805A-DCF6EC82DE25}" srcOrd="0" destOrd="0" presId="urn:microsoft.com/office/officeart/2005/8/layout/arrow3"/>
    <dgm:cxn modelId="{9897B85A-42C2-4577-A551-4C9E7345EF3E}" type="presParOf" srcId="{1EA35A28-9056-4A31-B08E-78DA83A3D897}" destId="{653C0CEE-E427-4761-B6D1-94D4BC37E022}" srcOrd="0" destOrd="0" presId="urn:microsoft.com/office/officeart/2005/8/layout/arrow3"/>
    <dgm:cxn modelId="{C1ACD9FF-4601-4EE6-8BD1-35833767427D}" type="presParOf" srcId="{1EA35A28-9056-4A31-B08E-78DA83A3D897}" destId="{E1D0C334-326D-4D70-A0C8-6B51A03F6F82}" srcOrd="1" destOrd="0" presId="urn:microsoft.com/office/officeart/2005/8/layout/arrow3"/>
    <dgm:cxn modelId="{9B885E2A-5E70-41DF-A8A9-4FDFF1738C5B}" type="presParOf" srcId="{1EA35A28-9056-4A31-B08E-78DA83A3D897}" destId="{06B51FEF-6749-493A-8F28-5D925A770B55}" srcOrd="2" destOrd="0" presId="urn:microsoft.com/office/officeart/2005/8/layout/arrow3"/>
    <dgm:cxn modelId="{9D58487C-DC7F-457E-8B8A-F22E67E24F25}" type="presParOf" srcId="{1EA35A28-9056-4A31-B08E-78DA83A3D897}" destId="{52071A01-99DE-4DF8-BA94-5125A3C84235}" srcOrd="3" destOrd="0" presId="urn:microsoft.com/office/officeart/2005/8/layout/arrow3"/>
    <dgm:cxn modelId="{F17ECE08-FA7E-4DEA-B169-DAFB5EC4EB80}" type="presParOf" srcId="{1EA35A28-9056-4A31-B08E-78DA83A3D897}" destId="{537115A9-DA2B-4A99-805A-DCF6EC82DE2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E70FC1-99FD-470D-BAB3-2AE7B959B32B}" type="doc">
      <dgm:prSet loTypeId="urn:microsoft.com/office/officeart/2005/8/layout/funnel1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pt-PT"/>
        </a:p>
      </dgm:t>
    </dgm:pt>
    <dgm:pt modelId="{F6E05771-AC82-48E4-8691-BF2B93FD9E73}">
      <dgm:prSet phldrT="[Texto]" custT="1"/>
      <dgm:spPr/>
      <dgm:t>
        <a:bodyPr/>
        <a:lstStyle/>
        <a:p>
          <a:r>
            <a:rPr lang="pt-PT" sz="1600" dirty="0" smtClean="0"/>
            <a:t>Feita com base na observação direta</a:t>
          </a:r>
          <a:endParaRPr lang="pt-PT" sz="1600" dirty="0"/>
        </a:p>
      </dgm:t>
    </dgm:pt>
    <dgm:pt modelId="{6945AF01-78D7-4A16-8562-E8AA427640DC}" type="parTrans" cxnId="{BECA2323-7446-4FD7-A374-9CD0513A6AE0}">
      <dgm:prSet/>
      <dgm:spPr/>
      <dgm:t>
        <a:bodyPr/>
        <a:lstStyle/>
        <a:p>
          <a:endParaRPr lang="pt-PT"/>
        </a:p>
      </dgm:t>
    </dgm:pt>
    <dgm:pt modelId="{16E33E50-2A43-430E-AF58-54B7F5D10BC1}" type="sibTrans" cxnId="{BECA2323-7446-4FD7-A374-9CD0513A6AE0}">
      <dgm:prSet/>
      <dgm:spPr/>
      <dgm:t>
        <a:bodyPr/>
        <a:lstStyle/>
        <a:p>
          <a:endParaRPr lang="pt-PT"/>
        </a:p>
      </dgm:t>
    </dgm:pt>
    <dgm:pt modelId="{96610B4B-9FFD-4FAF-A638-4D1CABFDC58A}">
      <dgm:prSet phldrT="[Texto]"/>
      <dgm:spPr/>
      <dgm:t>
        <a:bodyPr/>
        <a:lstStyle/>
        <a:p>
          <a:r>
            <a:rPr lang="pt-PT" dirty="0" smtClean="0"/>
            <a:t>Realizada a partir da análise de conteúdos</a:t>
          </a:r>
          <a:endParaRPr lang="pt-PT" dirty="0"/>
        </a:p>
      </dgm:t>
    </dgm:pt>
    <dgm:pt modelId="{414B1D75-5F93-4B17-8531-AAC69A7EEDD3}" type="parTrans" cxnId="{CE1EA1BF-9CEB-4DCD-8B36-730AB887506B}">
      <dgm:prSet/>
      <dgm:spPr/>
      <dgm:t>
        <a:bodyPr/>
        <a:lstStyle/>
        <a:p>
          <a:endParaRPr lang="pt-PT"/>
        </a:p>
      </dgm:t>
    </dgm:pt>
    <dgm:pt modelId="{4A8EC4BC-6B74-4B7D-A91D-D236F55D7417}" type="sibTrans" cxnId="{CE1EA1BF-9CEB-4DCD-8B36-730AB887506B}">
      <dgm:prSet/>
      <dgm:spPr/>
      <dgm:t>
        <a:bodyPr/>
        <a:lstStyle/>
        <a:p>
          <a:endParaRPr lang="pt-PT"/>
        </a:p>
      </dgm:t>
    </dgm:pt>
    <dgm:pt modelId="{9C297623-59A2-410E-B44E-3EF68A3CEC2D}">
      <dgm:prSet phldrT="[Texto]" custT="1"/>
      <dgm:spPr/>
      <dgm:t>
        <a:bodyPr/>
        <a:lstStyle/>
        <a:p>
          <a:r>
            <a:rPr lang="pt-PT" sz="1800" dirty="0" smtClean="0"/>
            <a:t>Incidiu sobre um conjunto aleatório de empresas da nossa amostra</a:t>
          </a:r>
          <a:endParaRPr lang="pt-PT" sz="1800" dirty="0"/>
        </a:p>
      </dgm:t>
    </dgm:pt>
    <dgm:pt modelId="{C96A136B-6049-41AB-AB89-7B1BFB1F75AC}" type="parTrans" cxnId="{4B1906EA-5795-4FAA-9B4B-5828CF4B0EEB}">
      <dgm:prSet/>
      <dgm:spPr/>
      <dgm:t>
        <a:bodyPr/>
        <a:lstStyle/>
        <a:p>
          <a:endParaRPr lang="pt-PT"/>
        </a:p>
      </dgm:t>
    </dgm:pt>
    <dgm:pt modelId="{F3717D94-2FF6-4E45-A448-8D31D837DA3B}" type="sibTrans" cxnId="{4B1906EA-5795-4FAA-9B4B-5828CF4B0EEB}">
      <dgm:prSet/>
      <dgm:spPr/>
      <dgm:t>
        <a:bodyPr/>
        <a:lstStyle/>
        <a:p>
          <a:endParaRPr lang="pt-PT"/>
        </a:p>
      </dgm:t>
    </dgm:pt>
    <dgm:pt modelId="{B21C9774-3DF9-44E8-B0EE-C3D528007BD5}">
      <dgm:prSet phldrT="[Texto]" custT="1"/>
      <dgm:spPr/>
      <dgm:t>
        <a:bodyPr/>
        <a:lstStyle/>
        <a:p>
          <a:pPr algn="just"/>
          <a:endParaRPr lang="pt-PT" sz="2000" b="0" dirty="0"/>
        </a:p>
      </dgm:t>
    </dgm:pt>
    <dgm:pt modelId="{BD7436DC-2697-4E15-A039-57744650BC31}" type="sibTrans" cxnId="{B3BD2D93-29FA-4BF1-9B78-702387F0FCE7}">
      <dgm:prSet/>
      <dgm:spPr/>
      <dgm:t>
        <a:bodyPr/>
        <a:lstStyle/>
        <a:p>
          <a:endParaRPr lang="pt-PT"/>
        </a:p>
      </dgm:t>
    </dgm:pt>
    <dgm:pt modelId="{8A11D8B8-32E4-44D8-ADB4-610CA8E0CB59}" type="parTrans" cxnId="{B3BD2D93-29FA-4BF1-9B78-702387F0FCE7}">
      <dgm:prSet/>
      <dgm:spPr/>
      <dgm:t>
        <a:bodyPr/>
        <a:lstStyle/>
        <a:p>
          <a:endParaRPr lang="pt-PT"/>
        </a:p>
      </dgm:t>
    </dgm:pt>
    <dgm:pt modelId="{B7BE0B00-3D86-4D34-A90F-E3F69BC7060A}" type="pres">
      <dgm:prSet presAssocID="{10E70FC1-99FD-470D-BAB3-2AE7B959B32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0545279-03FA-4914-83DA-AD76E28844E0}" type="pres">
      <dgm:prSet presAssocID="{10E70FC1-99FD-470D-BAB3-2AE7B959B32B}" presName="ellipse" presStyleLbl="trBgShp" presStyleIdx="0" presStyleCnt="1" custLinFactNeighborX="18897" custLinFactNeighborY="18809"/>
      <dgm:spPr/>
    </dgm:pt>
    <dgm:pt modelId="{E12C3413-61D1-4D45-998D-F52B73204B1C}" type="pres">
      <dgm:prSet presAssocID="{10E70FC1-99FD-470D-BAB3-2AE7B959B32B}" presName="arrow1" presStyleLbl="fgShp" presStyleIdx="0" presStyleCnt="1" custScaleY="118581" custLinFactX="14090" custLinFactNeighborX="100000" custLinFactNeighborY="-25919"/>
      <dgm:spPr>
        <a:solidFill>
          <a:srgbClr val="FF0000"/>
        </a:solidFill>
      </dgm:spPr>
    </dgm:pt>
    <dgm:pt modelId="{C8C533A2-1349-47E1-8287-A1DAF20B7C8A}" type="pres">
      <dgm:prSet presAssocID="{10E70FC1-99FD-470D-BAB3-2AE7B959B32B}" presName="rectangle" presStyleLbl="revTx" presStyleIdx="0" presStyleCnt="1" custScaleX="201569" custScaleY="108686" custLinFactNeighborX="3099" custLinFactNeighborY="45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E101618-31F0-463F-B556-2EDFD69F508B}" type="pres">
      <dgm:prSet presAssocID="{96610B4B-9FFD-4FAF-A638-4D1CABFDC58A}" presName="item1" presStyleLbl="node1" presStyleIdx="0" presStyleCnt="3" custScaleX="91365" custLinFactY="-17774" custLinFactNeighborX="39856" custLinFactNeighborY="-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130BB2B-FFDB-4588-92CE-1DDD43A3C161}" type="pres">
      <dgm:prSet presAssocID="{F6E05771-AC82-48E4-8691-BF2B93FD9E73}" presName="item2" presStyleLbl="node1" presStyleIdx="1" presStyleCnt="3" custLinFactNeighborX="27634" custLinFactNeighborY="-3547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067F861-FBAA-46E4-8E90-333E433FFCB2}" type="pres">
      <dgm:prSet presAssocID="{B21C9774-3DF9-44E8-B0EE-C3D528007BD5}" presName="item3" presStyleLbl="node1" presStyleIdx="2" presStyleCnt="3" custScaleX="138792" custScaleY="128427" custLinFactNeighborX="98432" custLinFactNeighborY="1986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7764ED0-AED5-45E2-AEA4-47CC5F6AB4DD}" type="pres">
      <dgm:prSet presAssocID="{10E70FC1-99FD-470D-BAB3-2AE7B959B32B}" presName="funnel" presStyleLbl="trAlignAcc1" presStyleIdx="0" presStyleCnt="1" custScaleX="103491" custScaleY="96035" custLinFactNeighborX="20168" custLinFactNeighborY="7371"/>
      <dgm:spPr/>
      <dgm:t>
        <a:bodyPr/>
        <a:lstStyle/>
        <a:p>
          <a:endParaRPr lang="pt-PT"/>
        </a:p>
      </dgm:t>
    </dgm:pt>
  </dgm:ptLst>
  <dgm:cxnLst>
    <dgm:cxn modelId="{FB4FC5AB-4CB4-45BF-B834-46F74C5BDD2F}" type="presOf" srcId="{9C297623-59A2-410E-B44E-3EF68A3CEC2D}" destId="{D067F861-FBAA-46E4-8E90-333E433FFCB2}" srcOrd="0" destOrd="0" presId="urn:microsoft.com/office/officeart/2005/8/layout/funnel1"/>
    <dgm:cxn modelId="{4B1906EA-5795-4FAA-9B4B-5828CF4B0EEB}" srcId="{10E70FC1-99FD-470D-BAB3-2AE7B959B32B}" destId="{9C297623-59A2-410E-B44E-3EF68A3CEC2D}" srcOrd="0" destOrd="0" parTransId="{C96A136B-6049-41AB-AB89-7B1BFB1F75AC}" sibTransId="{F3717D94-2FF6-4E45-A448-8D31D837DA3B}"/>
    <dgm:cxn modelId="{BECA2323-7446-4FD7-A374-9CD0513A6AE0}" srcId="{10E70FC1-99FD-470D-BAB3-2AE7B959B32B}" destId="{F6E05771-AC82-48E4-8691-BF2B93FD9E73}" srcOrd="2" destOrd="0" parTransId="{6945AF01-78D7-4A16-8562-E8AA427640DC}" sibTransId="{16E33E50-2A43-430E-AF58-54B7F5D10BC1}"/>
    <dgm:cxn modelId="{E597F298-5C78-4AFD-B7C9-F774E8B556A3}" type="presOf" srcId="{10E70FC1-99FD-470D-BAB3-2AE7B959B32B}" destId="{B7BE0B00-3D86-4D34-A90F-E3F69BC7060A}" srcOrd="0" destOrd="0" presId="urn:microsoft.com/office/officeart/2005/8/layout/funnel1"/>
    <dgm:cxn modelId="{96154F15-6DA0-446D-B7E3-FCF0E45F511A}" type="presOf" srcId="{96610B4B-9FFD-4FAF-A638-4D1CABFDC58A}" destId="{F130BB2B-FFDB-4588-92CE-1DDD43A3C161}" srcOrd="0" destOrd="0" presId="urn:microsoft.com/office/officeart/2005/8/layout/funnel1"/>
    <dgm:cxn modelId="{B3BD2D93-29FA-4BF1-9B78-702387F0FCE7}" srcId="{10E70FC1-99FD-470D-BAB3-2AE7B959B32B}" destId="{B21C9774-3DF9-44E8-B0EE-C3D528007BD5}" srcOrd="3" destOrd="0" parTransId="{8A11D8B8-32E4-44D8-ADB4-610CA8E0CB59}" sibTransId="{BD7436DC-2697-4E15-A039-57744650BC31}"/>
    <dgm:cxn modelId="{4C761401-1605-4418-AA4C-F5E9F098D0C0}" type="presOf" srcId="{B21C9774-3DF9-44E8-B0EE-C3D528007BD5}" destId="{C8C533A2-1349-47E1-8287-A1DAF20B7C8A}" srcOrd="0" destOrd="0" presId="urn:microsoft.com/office/officeart/2005/8/layout/funnel1"/>
    <dgm:cxn modelId="{CE1EA1BF-9CEB-4DCD-8B36-730AB887506B}" srcId="{10E70FC1-99FD-470D-BAB3-2AE7B959B32B}" destId="{96610B4B-9FFD-4FAF-A638-4D1CABFDC58A}" srcOrd="1" destOrd="0" parTransId="{414B1D75-5F93-4B17-8531-AAC69A7EEDD3}" sibTransId="{4A8EC4BC-6B74-4B7D-A91D-D236F55D7417}"/>
    <dgm:cxn modelId="{D4EEE3C2-0AB8-438F-95E1-50AC1C0A72A7}" type="presOf" srcId="{F6E05771-AC82-48E4-8691-BF2B93FD9E73}" destId="{3E101618-31F0-463F-B556-2EDFD69F508B}" srcOrd="0" destOrd="0" presId="urn:microsoft.com/office/officeart/2005/8/layout/funnel1"/>
    <dgm:cxn modelId="{3F239C0A-3AF4-412A-9ABC-5A0D299FD1FB}" type="presParOf" srcId="{B7BE0B00-3D86-4D34-A90F-E3F69BC7060A}" destId="{80545279-03FA-4914-83DA-AD76E28844E0}" srcOrd="0" destOrd="0" presId="urn:microsoft.com/office/officeart/2005/8/layout/funnel1"/>
    <dgm:cxn modelId="{3B4292F9-B886-4B59-906F-71F56E85E1E4}" type="presParOf" srcId="{B7BE0B00-3D86-4D34-A90F-E3F69BC7060A}" destId="{E12C3413-61D1-4D45-998D-F52B73204B1C}" srcOrd="1" destOrd="0" presId="urn:microsoft.com/office/officeart/2005/8/layout/funnel1"/>
    <dgm:cxn modelId="{6CA49913-8AC6-4389-B88F-E747A9C7DC77}" type="presParOf" srcId="{B7BE0B00-3D86-4D34-A90F-E3F69BC7060A}" destId="{C8C533A2-1349-47E1-8287-A1DAF20B7C8A}" srcOrd="2" destOrd="0" presId="urn:microsoft.com/office/officeart/2005/8/layout/funnel1"/>
    <dgm:cxn modelId="{EFE2CEFE-FB40-4F49-A625-B7314F2EB14E}" type="presParOf" srcId="{B7BE0B00-3D86-4D34-A90F-E3F69BC7060A}" destId="{3E101618-31F0-463F-B556-2EDFD69F508B}" srcOrd="3" destOrd="0" presId="urn:microsoft.com/office/officeart/2005/8/layout/funnel1"/>
    <dgm:cxn modelId="{48AFBF70-A27E-4157-A2C3-C9B99F4BC803}" type="presParOf" srcId="{B7BE0B00-3D86-4D34-A90F-E3F69BC7060A}" destId="{F130BB2B-FFDB-4588-92CE-1DDD43A3C161}" srcOrd="4" destOrd="0" presId="urn:microsoft.com/office/officeart/2005/8/layout/funnel1"/>
    <dgm:cxn modelId="{947A1E17-61D8-4FEA-A077-E70920D54D89}" type="presParOf" srcId="{B7BE0B00-3D86-4D34-A90F-E3F69BC7060A}" destId="{D067F861-FBAA-46E4-8E90-333E433FFCB2}" srcOrd="5" destOrd="0" presId="urn:microsoft.com/office/officeart/2005/8/layout/funnel1"/>
    <dgm:cxn modelId="{9FDC81EB-B9E7-4ADF-B8EC-1EFD6A76C3BF}" type="presParOf" srcId="{B7BE0B00-3D86-4D34-A90F-E3F69BC7060A}" destId="{07764ED0-AED5-45E2-AEA4-47CC5F6AB4D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C0CEE-E427-4761-B6D1-94D4BC37E022}">
      <dsp:nvSpPr>
        <dsp:cNvPr id="0" name=""/>
        <dsp:cNvSpPr/>
      </dsp:nvSpPr>
      <dsp:spPr>
        <a:xfrm rot="21300000">
          <a:off x="11176" y="850190"/>
          <a:ext cx="4658166" cy="45985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0C334-326D-4D70-A0C8-6B51A03F6F82}">
      <dsp:nvSpPr>
        <dsp:cNvPr id="0" name=""/>
        <dsp:cNvSpPr/>
      </dsp:nvSpPr>
      <dsp:spPr>
        <a:xfrm>
          <a:off x="561662" y="108012"/>
          <a:ext cx="1404156" cy="86409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B51FEF-6749-493A-8F28-5D925A770B55}">
      <dsp:nvSpPr>
        <dsp:cNvPr id="0" name=""/>
        <dsp:cNvSpPr/>
      </dsp:nvSpPr>
      <dsp:spPr>
        <a:xfrm>
          <a:off x="2215915" y="0"/>
          <a:ext cx="2027286" cy="90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b="1" kern="1200" dirty="0" smtClean="0"/>
            <a:t>Fuga</a:t>
          </a:r>
          <a:endParaRPr lang="pt-PT" sz="2600" b="1" kern="1200" dirty="0"/>
        </a:p>
      </dsp:txBody>
      <dsp:txXfrm>
        <a:off x="2215915" y="0"/>
        <a:ext cx="2027286" cy="907300"/>
      </dsp:txXfrm>
    </dsp:sp>
    <dsp:sp modelId="{52071A01-99DE-4DF8-BA94-5125A3C84235}">
      <dsp:nvSpPr>
        <dsp:cNvPr id="0" name=""/>
        <dsp:cNvSpPr/>
      </dsp:nvSpPr>
      <dsp:spPr>
        <a:xfrm>
          <a:off x="2714701" y="1188132"/>
          <a:ext cx="1404156" cy="86409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7115A9-DA2B-4A99-805A-DCF6EC82DE25}">
      <dsp:nvSpPr>
        <dsp:cNvPr id="0" name=""/>
        <dsp:cNvSpPr/>
      </dsp:nvSpPr>
      <dsp:spPr>
        <a:xfrm>
          <a:off x="174145" y="1252939"/>
          <a:ext cx="2553631" cy="90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b="1" kern="1200" dirty="0" smtClean="0"/>
            <a:t>Esperança</a:t>
          </a:r>
          <a:endParaRPr lang="pt-PT" sz="2600" b="1" kern="1200" dirty="0"/>
        </a:p>
      </dsp:txBody>
      <dsp:txXfrm>
        <a:off x="174145" y="1252939"/>
        <a:ext cx="2553631" cy="907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616B6-A1EC-4EF6-8D2D-37DCB5205230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A20BA-445C-40EE-8483-D199BA01D7D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55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20BA-445C-40EE-8483-D199BA01D7DC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38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790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897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8939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45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776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207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500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55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892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081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749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27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05/10/2015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291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aulojcunha@sapo.p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728191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pt-PT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pt-PT" b="1" dirty="0" smtClean="0">
                <a:latin typeface="+mn-lt"/>
                <a:cs typeface="Arial" panose="020B0604020202020204" pitchFamily="34" charset="0"/>
              </a:rPr>
            </a:br>
            <a:r>
              <a:rPr lang="pt-PT" b="1" dirty="0"/>
              <a:t>Empresários Emigrantes Portugueses na Rede </a:t>
            </a:r>
            <a:r>
              <a:rPr lang="pt-PT" b="1" i="1" dirty="0" smtClean="0"/>
              <a:t>Facebook</a:t>
            </a:r>
            <a:r>
              <a:rPr lang="pt-PT" b="1" baseline="30000" dirty="0" smtClean="0"/>
              <a:t>®</a:t>
            </a:r>
            <a:r>
              <a:rPr lang="pt-PT" dirty="0">
                <a:latin typeface="+mn-lt"/>
                <a:cs typeface="Arial" panose="020B0604020202020204" pitchFamily="34" charset="0"/>
              </a:rPr>
              <a:t/>
            </a:r>
            <a:br>
              <a:rPr lang="pt-PT" dirty="0">
                <a:latin typeface="+mn-lt"/>
                <a:cs typeface="Arial" panose="020B0604020202020204" pitchFamily="34" charset="0"/>
              </a:rPr>
            </a:br>
            <a:endParaRPr lang="pt-PT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24128" y="6381328"/>
            <a:ext cx="3240360" cy="288032"/>
          </a:xfrm>
        </p:spPr>
        <p:txBody>
          <a:bodyPr>
            <a:noAutofit/>
          </a:bodyPr>
          <a:lstStyle/>
          <a:p>
            <a:r>
              <a:rPr lang="pt-PT" sz="1400" dirty="0" smtClean="0">
                <a:solidFill>
                  <a:schemeClr val="bg1"/>
                </a:solidFill>
              </a:rPr>
              <a:t>Porto, 31 de Julho e 1 de Agosto de 2015</a:t>
            </a: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458071" y="4437112"/>
            <a:ext cx="2338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Paulo J. A. da Cunha</a:t>
            </a:r>
          </a:p>
          <a:p>
            <a:pPr algn="ctr"/>
            <a:r>
              <a:rPr lang="pt-PT" sz="1400" dirty="0" smtClean="0">
                <a:hlinkClick r:id="rId2"/>
              </a:rPr>
              <a:t>paulojcunha@sapo.pt</a:t>
            </a:r>
            <a:r>
              <a:rPr lang="pt-PT" sz="1400" dirty="0" smtClean="0"/>
              <a:t> </a:t>
            </a:r>
            <a:endParaRPr lang="pt-PT" sz="14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8200" name="Picture 8" descr="D:\Pasta Pessoal\Ensino\CEPESE\Congresso CEPESE\logotipos\varios logos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338" y="5538643"/>
            <a:ext cx="3027325" cy="59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5536" y="290861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Da memória e saudade, às oportunidades do tecido empresarial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2540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62" y="1412776"/>
            <a:ext cx="5905796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41970" y="836712"/>
            <a:ext cx="7046238" cy="576064"/>
          </a:xfr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 startAt="2"/>
            </a:pPr>
            <a:r>
              <a:rPr lang="pt-PT" sz="2800" b="1" dirty="0" smtClean="0"/>
              <a:t>Intencionalidade (resultados globais):</a:t>
            </a:r>
            <a:endParaRPr lang="pt-PT" sz="2600" dirty="0" smtClean="0"/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1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Metodologia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064896" cy="352839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pt-PT" sz="2800" b="1" dirty="0" smtClean="0"/>
              <a:t>Tipologia</a:t>
            </a:r>
          </a:p>
          <a:p>
            <a:pPr marL="806450" indent="-274638">
              <a:spcAft>
                <a:spcPts val="1200"/>
              </a:spcAft>
            </a:pPr>
            <a:r>
              <a:rPr lang="pt-PT" sz="2400" dirty="0" smtClean="0"/>
              <a:t>Procuramos quantificar, para depois tentar compreender que tipo de “registo” os empreendedores têm na Internet.</a:t>
            </a:r>
          </a:p>
          <a:p>
            <a:pPr marL="989012" indent="-457200">
              <a:spcBef>
                <a:spcPts val="1800"/>
              </a:spcBef>
              <a:buFont typeface="+mj-lt"/>
              <a:buAutoNum type="arabicParenR"/>
            </a:pPr>
            <a:r>
              <a:rPr lang="pt-PT" sz="2400" dirty="0" smtClean="0"/>
              <a:t>Página do tipo “institucional”/mais estática (</a:t>
            </a:r>
            <a:r>
              <a:rPr lang="pt-PT" sz="2400" b="1" i="1" dirty="0" smtClean="0"/>
              <a:t>web </a:t>
            </a:r>
            <a:r>
              <a:rPr lang="pt-PT" sz="2400" b="1" i="1" dirty="0" err="1" smtClean="0"/>
              <a:t>page</a:t>
            </a:r>
            <a:r>
              <a:rPr lang="pt-PT" sz="2400" dirty="0" smtClean="0"/>
              <a:t>);</a:t>
            </a:r>
          </a:p>
          <a:p>
            <a:pPr marL="989012" indent="-457200">
              <a:spcBef>
                <a:spcPts val="1800"/>
              </a:spcBef>
              <a:buFont typeface="+mj-lt"/>
              <a:buAutoNum type="arabicParenR"/>
            </a:pPr>
            <a:r>
              <a:rPr lang="pt-PT" sz="2400" dirty="0" smtClean="0"/>
              <a:t>Página dinâmica/interativa (</a:t>
            </a:r>
            <a:r>
              <a:rPr lang="pt-PT" sz="2400" b="1" dirty="0" smtClean="0"/>
              <a:t>redes sociais</a:t>
            </a:r>
            <a:r>
              <a:rPr lang="pt-PT" sz="2400" dirty="0" smtClean="0"/>
              <a:t>).</a:t>
            </a:r>
          </a:p>
          <a:p>
            <a:pPr marL="806450" indent="-274638"/>
            <a:endParaRPr lang="pt-PT" sz="2400" dirty="0" smtClean="0"/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5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764704"/>
            <a:ext cx="7488832" cy="50405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pt-PT" sz="2800" b="1" dirty="0" smtClean="0"/>
              <a:t>Tipologia</a:t>
            </a:r>
            <a:r>
              <a:rPr lang="pt-PT" sz="2800" b="1" dirty="0"/>
              <a:t> </a:t>
            </a:r>
            <a:r>
              <a:rPr lang="pt-PT" sz="2800" b="1" dirty="0" smtClean="0"/>
              <a:t>(por territórios):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349499"/>
            <a:ext cx="2968477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53296"/>
            <a:ext cx="2973498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70792"/>
            <a:ext cx="296158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78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602" y="1412776"/>
            <a:ext cx="5923176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764704"/>
            <a:ext cx="7488832" cy="5760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pt-PT" sz="2800" b="1" dirty="0" smtClean="0"/>
              <a:t>Tipologia (resultados globais):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117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Metodologia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764704"/>
            <a:ext cx="7488832" cy="18722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pt-PT" sz="2800" b="1" dirty="0" smtClean="0"/>
              <a:t>Atualização da Informação</a:t>
            </a:r>
          </a:p>
          <a:p>
            <a:pPr marL="806450" indent="-274638"/>
            <a:r>
              <a:rPr lang="pt-PT" sz="2600" dirty="0" smtClean="0"/>
              <a:t>Análise de conteúdos realizada em 2 momentos:</a:t>
            </a:r>
          </a:p>
          <a:p>
            <a:pPr marL="1528763" indent="-368300">
              <a:buFont typeface="+mj-lt"/>
              <a:buAutoNum type="alphaLcParenR"/>
            </a:pPr>
            <a:r>
              <a:rPr lang="pt-PT" sz="2400" dirty="0" smtClean="0"/>
              <a:t>Janeiro de 2013 e Dezembro de 2013;</a:t>
            </a:r>
          </a:p>
          <a:p>
            <a:pPr marL="1528763" indent="-368300">
              <a:buFont typeface="+mj-lt"/>
              <a:buAutoNum type="alphaLcParenR"/>
            </a:pPr>
            <a:r>
              <a:rPr lang="pt-PT" sz="2400" dirty="0" smtClean="0"/>
              <a:t>Janeiro 2014 e Dezembro de 2014.</a:t>
            </a:r>
          </a:p>
          <a:p>
            <a:pPr marL="876300">
              <a:spcBef>
                <a:spcPts val="1800"/>
              </a:spcBef>
            </a:pPr>
            <a:r>
              <a:rPr lang="pt-PT" sz="2600" dirty="0" smtClean="0"/>
              <a:t>Escala:</a:t>
            </a:r>
          </a:p>
          <a:p>
            <a:pPr marL="1619250" indent="-457200" defTabSz="1524000">
              <a:spcBef>
                <a:spcPts val="600"/>
              </a:spcBef>
              <a:buFont typeface="+mj-lt"/>
              <a:buAutoNum type="alphaLcParenR"/>
            </a:pPr>
            <a:r>
              <a:rPr lang="pt-PT" sz="2400" dirty="0" smtClean="0"/>
              <a:t>Raramente atual (sem interação/</a:t>
            </a:r>
            <a:r>
              <a:rPr lang="pt-PT" sz="2400" dirty="0" err="1" smtClean="0"/>
              <a:t>posts</a:t>
            </a:r>
            <a:r>
              <a:rPr lang="pt-PT" sz="2400" dirty="0" smtClean="0"/>
              <a:t>, etc., há mais de um ano);</a:t>
            </a:r>
          </a:p>
          <a:p>
            <a:pPr marL="1619250" indent="-457200" defTabSz="1524000">
              <a:spcBef>
                <a:spcPts val="600"/>
              </a:spcBef>
              <a:buFont typeface="+mj-lt"/>
              <a:buAutoNum type="alphaLcParenR"/>
            </a:pPr>
            <a:r>
              <a:rPr lang="pt-PT" sz="2400" dirty="0" smtClean="0"/>
              <a:t>Bastante atual (inferior a 1 mês).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7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8923" y="764704"/>
            <a:ext cx="7488832" cy="18722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pt-PT" sz="2800" b="1" dirty="0" smtClean="0"/>
              <a:t>Atualização da Informação (por territórios):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22412"/>
            <a:ext cx="2968477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53296"/>
            <a:ext cx="2966630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349499"/>
            <a:ext cx="2968477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51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044" y="1412776"/>
            <a:ext cx="5920493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764704"/>
            <a:ext cx="7488832" cy="6480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pt-PT" sz="2800" b="1" dirty="0" smtClean="0"/>
              <a:t>Atualização Informação (resultados globais):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0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60107656"/>
              </p:ext>
            </p:extLst>
          </p:nvPr>
        </p:nvGraphicFramePr>
        <p:xfrm>
          <a:off x="1" y="260648"/>
          <a:ext cx="8964487" cy="592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736304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Metodologia</a:t>
            </a: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8" name="Oval 7"/>
          <p:cNvSpPr/>
          <p:nvPr/>
        </p:nvSpPr>
        <p:spPr>
          <a:xfrm>
            <a:off x="3923928" y="1772816"/>
            <a:ext cx="2304256" cy="208823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/>
              <a:t>Comparada com </a:t>
            </a:r>
            <a:r>
              <a:rPr lang="pt-PT" sz="1600" dirty="0" smtClean="0"/>
              <a:t> transcrição </a:t>
            </a:r>
            <a:r>
              <a:rPr lang="pt-PT" sz="1600" dirty="0"/>
              <a:t>de entrevistas para minimizar erros de interpretação e </a:t>
            </a:r>
            <a:r>
              <a:rPr lang="pt-PT" sz="1600" dirty="0" smtClean="0"/>
              <a:t>subjetividade.</a:t>
            </a:r>
            <a:endParaRPr lang="pt-PT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9684568" y="57332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179512" y="692696"/>
            <a:ext cx="313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 startAt="5"/>
            </a:pPr>
            <a:r>
              <a:rPr lang="pt-PT" sz="2800" b="1" dirty="0"/>
              <a:t>Tipo </a:t>
            </a:r>
            <a:r>
              <a:rPr lang="pt-PT" sz="2800" b="1" dirty="0" smtClean="0"/>
              <a:t>Informação</a:t>
            </a:r>
            <a:endParaRPr lang="pt-PT" sz="28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9511" y="5085184"/>
            <a:ext cx="8784977" cy="98488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PT" sz="2000" b="1" u="sng" dirty="0" smtClean="0"/>
              <a:t>Conclusões</a:t>
            </a:r>
            <a:r>
              <a:rPr lang="pt-PT" sz="2000" dirty="0" smtClean="0"/>
              <a:t> </a:t>
            </a:r>
            <a:r>
              <a:rPr lang="pt-PT" dirty="0" smtClean="0"/>
              <a:t>que, embora careçam de novos estudos científicos complementares e possam ter algum grau de subjetividade, não podem deixar de ser apontadas, quanto mais não seja para aguçar a curiosidade académica e, portanto, possa potenciar mais investigações.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187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736304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Conclusões</a:t>
            </a: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9684568" y="57332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2" y="1052736"/>
            <a:ext cx="84604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u="sng" dirty="0" smtClean="0"/>
              <a:t>Boa parte dos empreendedores portugueses da diáspora está na internet, por iniciativa própria e utilizam sobretudo a rede </a:t>
            </a:r>
            <a:r>
              <a:rPr lang="pt-PT" sz="2400" u="sng" dirty="0"/>
              <a:t>F</a:t>
            </a:r>
            <a:r>
              <a:rPr lang="pt-PT" sz="2400" u="sng" dirty="0" smtClean="0"/>
              <a:t>acebook</a:t>
            </a:r>
            <a:r>
              <a:rPr lang="pt-PT" sz="2400" dirty="0" smtClean="0"/>
              <a:t>;</a:t>
            </a:r>
          </a:p>
          <a:p>
            <a:pPr marL="900113" indent="-2730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PT" sz="2400" dirty="0" smtClean="0"/>
              <a:t>Facebook “ferramenta” para:</a:t>
            </a:r>
          </a:p>
          <a:p>
            <a:pPr marL="1371600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t-PT" sz="2000" dirty="0" smtClean="0"/>
              <a:t>Comunicar com as raízes/recolha de informação (espaço de memória e saudade);</a:t>
            </a:r>
          </a:p>
          <a:p>
            <a:pPr marL="1371600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pt-PT" sz="2000" dirty="0" smtClean="0"/>
              <a:t>Comunicar com fornecedores e potenciais clientes (divulgação do negócio/montra virtual).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" y="4365104"/>
            <a:ext cx="91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pt-PT" sz="2400" dirty="0" smtClean="0"/>
              <a:t>Existe, porém, </a:t>
            </a:r>
            <a:r>
              <a:rPr lang="pt-PT" sz="2400" dirty="0"/>
              <a:t>uma </a:t>
            </a:r>
            <a:r>
              <a:rPr lang="pt-PT" sz="2400" u="sng" dirty="0"/>
              <a:t>grande discrepância entre</a:t>
            </a:r>
            <a:r>
              <a:rPr lang="pt-PT" sz="2400" dirty="0"/>
              <a:t>, por um lado, o desejo e/ou noção de </a:t>
            </a:r>
            <a:r>
              <a:rPr lang="pt-PT" sz="2400" u="sng" dirty="0"/>
              <a:t>necessidade por parte dos empreendedores de estarem presentes na internet e entre</a:t>
            </a:r>
            <a:r>
              <a:rPr lang="pt-PT" sz="2400" dirty="0"/>
              <a:t>, por outro lado, </a:t>
            </a:r>
            <a:r>
              <a:rPr lang="pt-PT" sz="2400" u="sng" dirty="0"/>
              <a:t>o </a:t>
            </a:r>
            <a:r>
              <a:rPr lang="pt-PT" sz="2400" u="sng" dirty="0" smtClean="0"/>
              <a:t>seu uso </a:t>
            </a:r>
            <a:r>
              <a:rPr lang="pt-PT" sz="2400" u="sng" dirty="0"/>
              <a:t>regular e </a:t>
            </a:r>
            <a:r>
              <a:rPr lang="pt-PT" sz="2400" u="sng" dirty="0" smtClean="0"/>
              <a:t>efetivo</a:t>
            </a:r>
            <a:r>
              <a:rPr lang="pt-PT" sz="2400" dirty="0" smtClean="0"/>
              <a:t> </a:t>
            </a:r>
            <a:r>
              <a:rPr lang="pt-PT" sz="2400" dirty="0"/>
              <a:t>enquanto “ferramenta” de materialização de negócios.</a:t>
            </a:r>
          </a:p>
        </p:txBody>
      </p:sp>
    </p:spTree>
    <p:extLst>
      <p:ext uri="{BB962C8B-B14F-4D97-AF65-F5344CB8AC3E}">
        <p14:creationId xmlns:p14="http://schemas.microsoft.com/office/powerpoint/2010/main" val="347175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736304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Conclusões</a:t>
            </a: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9684568" y="57332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1" y="1052736"/>
            <a:ext cx="810039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PT" sz="2400" dirty="0" smtClean="0"/>
              <a:t>Uma </a:t>
            </a:r>
            <a:r>
              <a:rPr lang="pt-PT" sz="2400" dirty="0"/>
              <a:t>boa parte destas empresas não dependem </a:t>
            </a:r>
            <a:r>
              <a:rPr lang="pt-PT" sz="2000" dirty="0"/>
              <a:t>(pelo menos num grau minimamente assinalável) </a:t>
            </a:r>
            <a:r>
              <a:rPr lang="pt-PT" sz="2400" dirty="0"/>
              <a:t>da internet, seja para promoção e diversificação constantes das suas atividades, seja para interação com os seus </a:t>
            </a:r>
            <a:r>
              <a:rPr lang="pt-PT" sz="2400" dirty="0" smtClean="0"/>
              <a:t>clientes-alvo.</a:t>
            </a:r>
          </a:p>
          <a:p>
            <a:pPr marL="355600">
              <a:spcBef>
                <a:spcPts val="1200"/>
              </a:spcBef>
            </a:pPr>
            <a:r>
              <a:rPr lang="pt-PT" sz="2400" dirty="0" smtClean="0"/>
              <a:t>Não obstante quase todos os emigrantes reconheçam a sua importância, ao nível puramente economicista, podemos afirmar que a presença na internet, </a:t>
            </a:r>
            <a:r>
              <a:rPr lang="pt-PT" sz="2400" i="1" dirty="0" smtClean="0"/>
              <a:t>per si</a:t>
            </a:r>
            <a:r>
              <a:rPr lang="pt-PT" sz="2400" dirty="0" smtClean="0"/>
              <a:t>, não se traduz na consumação de um determinado negócio.</a:t>
            </a:r>
            <a:endParaRPr lang="pt-PT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7504" y="4437112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sz="2400" dirty="0" smtClean="0"/>
              <a:t>Os negócios parecem estar mais ligados à confiança e às relações entre sujeitos/empresas e é aqui que o Facebook pode despoletar o “</a:t>
            </a:r>
            <a:r>
              <a:rPr lang="pt-PT" sz="2400" dirty="0" err="1" smtClean="0"/>
              <a:t>click</a:t>
            </a:r>
            <a:r>
              <a:rPr lang="pt-PT" sz="2400" dirty="0" smtClean="0"/>
              <a:t>” para fechar negócios, ou seja, a transação económica é precedida da interação pessoal e/ou virtual.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37550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2" y="0"/>
            <a:ext cx="6696744" cy="1152128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Breve Enquadramento Histórico-conceptual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1412776"/>
            <a:ext cx="7488832" cy="4752528"/>
          </a:xfrm>
        </p:spPr>
        <p:txBody>
          <a:bodyPr>
            <a:normAutofit/>
          </a:bodyPr>
          <a:lstStyle/>
          <a:p>
            <a:r>
              <a:rPr lang="pt-PT" sz="2800" b="1" dirty="0" smtClean="0"/>
              <a:t>Portugal – um país de empreendedores:</a:t>
            </a:r>
          </a:p>
          <a:p>
            <a:pPr marL="627063" indent="-271463">
              <a:buNone/>
            </a:pPr>
            <a:r>
              <a:rPr lang="pt-PT" sz="2800" dirty="0" smtClean="0"/>
              <a:t> - </a:t>
            </a:r>
            <a:r>
              <a:rPr lang="pt-PT" sz="2400" dirty="0" smtClean="0"/>
              <a:t>A partir de 1415, tal como nos dias de hoje, “montar </a:t>
            </a:r>
            <a:r>
              <a:rPr lang="pt-PT" sz="2400" dirty="0"/>
              <a:t>e</a:t>
            </a:r>
            <a:r>
              <a:rPr lang="pt-PT" sz="2400" dirty="0" smtClean="0"/>
              <a:t>mpresa” pressupõe a planificação/consumação de um determinado negócio;</a:t>
            </a:r>
          </a:p>
          <a:p>
            <a:pPr marL="698500">
              <a:buFontTx/>
              <a:buChar char="-"/>
            </a:pPr>
            <a:r>
              <a:rPr lang="pt-PT" sz="2400" dirty="0" smtClean="0"/>
              <a:t>Na Centúria de Quinhentos, “empresa” dizia respeito, por exemplo, a uma determinada armada/viagem;</a:t>
            </a:r>
          </a:p>
          <a:p>
            <a:pPr marL="698500">
              <a:buFontTx/>
              <a:buChar char="-"/>
            </a:pPr>
            <a:r>
              <a:rPr lang="pt-PT" sz="2400" dirty="0" smtClean="0"/>
              <a:t>Hoje, o ato de migrar requer também a tarefa de “empresa”, na medida em que requer uma planificação e uma alteração da vida quotidiana do sujeito migrante.</a:t>
            </a:r>
          </a:p>
          <a:p>
            <a:endParaRPr lang="pt-PT" sz="2800" dirty="0" smtClean="0"/>
          </a:p>
          <a:p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2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xão recta 29"/>
          <p:cNvCxnSpPr/>
          <p:nvPr/>
        </p:nvCxnSpPr>
        <p:spPr>
          <a:xfrm>
            <a:off x="7089220" y="1886166"/>
            <a:ext cx="0" cy="316835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ângulo arredondado 21"/>
          <p:cNvSpPr/>
          <p:nvPr/>
        </p:nvSpPr>
        <p:spPr>
          <a:xfrm>
            <a:off x="6156176" y="2579609"/>
            <a:ext cx="19807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dirty="0" smtClean="0"/>
              <a:t>2015…..</a:t>
            </a:r>
            <a:endParaRPr lang="pt-PT" dirty="0"/>
          </a:p>
        </p:txBody>
      </p:sp>
      <p:sp>
        <p:nvSpPr>
          <p:cNvPr id="20" name="Rectângulo arredondado 19"/>
          <p:cNvSpPr/>
          <p:nvPr/>
        </p:nvSpPr>
        <p:spPr>
          <a:xfrm>
            <a:off x="3131840" y="2564904"/>
            <a:ext cx="19807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dirty="0" smtClean="0"/>
              <a:t>Inícios do Século XXI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111132"/>
            <a:ext cx="69817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Reflexão: </a:t>
            </a:r>
            <a:r>
              <a:rPr lang="pt-PT" sz="3100" b="1" dirty="0" smtClean="0">
                <a:solidFill>
                  <a:schemeClr val="accent6">
                    <a:lumMod val="75000"/>
                  </a:schemeClr>
                </a:solidFill>
              </a:rPr>
              <a:t>Diáspora, que paradigma?</a:t>
            </a: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exão recta 9"/>
          <p:cNvCxnSpPr/>
          <p:nvPr/>
        </p:nvCxnSpPr>
        <p:spPr>
          <a:xfrm>
            <a:off x="3089861" y="1886166"/>
            <a:ext cx="0" cy="319901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5826807" y="1916832"/>
            <a:ext cx="0" cy="316835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2549801" y="127347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Criação do Facebook</a:t>
            </a:r>
            <a:endParaRPr lang="pt-PT" sz="1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202070" y="759204"/>
            <a:ext cx="1332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2015</a:t>
            </a:r>
          </a:p>
          <a:p>
            <a:pPr algn="ctr"/>
            <a:r>
              <a:rPr lang="pt-PT" sz="1400" dirty="0" smtClean="0"/>
              <a:t>Construção de muros anti migração</a:t>
            </a:r>
            <a:endParaRPr lang="pt-PT" sz="1400" dirty="0"/>
          </a:p>
        </p:txBody>
      </p:sp>
      <p:cxnSp>
        <p:nvCxnSpPr>
          <p:cNvPr id="16" name="Conexão recta 15"/>
          <p:cNvCxnSpPr/>
          <p:nvPr/>
        </p:nvCxnSpPr>
        <p:spPr>
          <a:xfrm>
            <a:off x="1367644" y="1886166"/>
            <a:ext cx="0" cy="25922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827584" y="831084"/>
            <a:ext cx="1080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1989 </a:t>
            </a:r>
          </a:p>
          <a:p>
            <a:pPr algn="ctr"/>
            <a:r>
              <a:rPr lang="pt-PT" sz="1400" dirty="0" smtClean="0"/>
              <a:t>Queda Muro de Berlim</a:t>
            </a:r>
            <a:endParaRPr lang="pt-PT" sz="1400" dirty="0"/>
          </a:p>
        </p:txBody>
      </p:sp>
      <p:cxnSp>
        <p:nvCxnSpPr>
          <p:cNvPr id="18" name="Conexão recta 17"/>
          <p:cNvCxnSpPr/>
          <p:nvPr/>
        </p:nvCxnSpPr>
        <p:spPr>
          <a:xfrm>
            <a:off x="2229016" y="2259024"/>
            <a:ext cx="0" cy="282616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1562942" y="1785191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Generalização da Internet</a:t>
            </a:r>
            <a:endParaRPr lang="pt-PT" sz="1400" dirty="0"/>
          </a:p>
        </p:txBody>
      </p:sp>
      <p:sp>
        <p:nvSpPr>
          <p:cNvPr id="3" name="Rectângulo arredondado 2"/>
          <p:cNvSpPr/>
          <p:nvPr/>
        </p:nvSpPr>
        <p:spPr>
          <a:xfrm>
            <a:off x="63012" y="2586342"/>
            <a:ext cx="19807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sz="1600" dirty="0"/>
              <a:t>Até finais da década de 70 do século XX</a:t>
            </a:r>
          </a:p>
        </p:txBody>
      </p:sp>
      <p:sp>
        <p:nvSpPr>
          <p:cNvPr id="6" name="Rectângulo arredondado 5"/>
          <p:cNvSpPr/>
          <p:nvPr/>
        </p:nvSpPr>
        <p:spPr>
          <a:xfrm>
            <a:off x="304014" y="3377663"/>
            <a:ext cx="1836204" cy="152838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Emigrante clandestino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“Emigrante a salto”</a:t>
            </a:r>
            <a:endParaRPr lang="pt-PT" b="1" dirty="0"/>
          </a:p>
        </p:txBody>
      </p:sp>
      <p:sp>
        <p:nvSpPr>
          <p:cNvPr id="23" name="Rectângulo arredondado 22"/>
          <p:cNvSpPr/>
          <p:nvPr/>
        </p:nvSpPr>
        <p:spPr>
          <a:xfrm>
            <a:off x="3306403" y="3359815"/>
            <a:ext cx="2232756" cy="152838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Emigrante </a:t>
            </a:r>
            <a:r>
              <a:rPr lang="pt-PT" b="1" dirty="0" err="1" smtClean="0"/>
              <a:t>autopublicitado</a:t>
            </a:r>
            <a:endParaRPr lang="pt-PT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“Emigrante na Web”</a:t>
            </a:r>
            <a:endParaRPr lang="pt-PT" b="1" dirty="0"/>
          </a:p>
        </p:txBody>
      </p:sp>
      <p:sp>
        <p:nvSpPr>
          <p:cNvPr id="24" name="Rectângulo arredondado 23"/>
          <p:cNvSpPr/>
          <p:nvPr/>
        </p:nvSpPr>
        <p:spPr>
          <a:xfrm>
            <a:off x="6372200" y="3377653"/>
            <a:ext cx="2376264" cy="152838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Regresso do “emigrante a salto”?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b="1" dirty="0" smtClean="0"/>
              <a:t>Emigração de 1.ª e de 2.ª</a:t>
            </a:r>
            <a:endParaRPr lang="pt-PT" b="1" dirty="0"/>
          </a:p>
        </p:txBody>
      </p:sp>
      <p:sp>
        <p:nvSpPr>
          <p:cNvPr id="25" name="Seta entalhada para a direita 24"/>
          <p:cNvSpPr/>
          <p:nvPr/>
        </p:nvSpPr>
        <p:spPr>
          <a:xfrm>
            <a:off x="2375756" y="3776595"/>
            <a:ext cx="648072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Seta entalhada para a direita 25"/>
          <p:cNvSpPr/>
          <p:nvPr/>
        </p:nvSpPr>
        <p:spPr>
          <a:xfrm>
            <a:off x="5645091" y="3907981"/>
            <a:ext cx="648072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Divisa 7"/>
          <p:cNvSpPr/>
          <p:nvPr/>
        </p:nvSpPr>
        <p:spPr>
          <a:xfrm>
            <a:off x="112140" y="5320732"/>
            <a:ext cx="2486789" cy="504056"/>
          </a:xfrm>
          <a:prstGeom prst="chevron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PT" dirty="0"/>
              <a:t>“Era das fronteiras”</a:t>
            </a:r>
          </a:p>
        </p:txBody>
      </p:sp>
      <p:sp>
        <p:nvSpPr>
          <p:cNvPr id="28" name="Divisa 27"/>
          <p:cNvSpPr/>
          <p:nvPr/>
        </p:nvSpPr>
        <p:spPr>
          <a:xfrm>
            <a:off x="2895091" y="5320732"/>
            <a:ext cx="3074036" cy="504056"/>
          </a:xfrm>
          <a:prstGeom prst="chevron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pt-PT" dirty="0"/>
              <a:t>Mundo global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pt-PT" sz="1400" dirty="0" smtClean="0"/>
              <a:t>(Aparentemente) </a:t>
            </a:r>
            <a:r>
              <a:rPr lang="pt-PT" sz="1400" dirty="0"/>
              <a:t>sem fronteiras </a:t>
            </a:r>
          </a:p>
        </p:txBody>
      </p:sp>
      <p:sp>
        <p:nvSpPr>
          <p:cNvPr id="29" name="Divisa 28"/>
          <p:cNvSpPr/>
          <p:nvPr/>
        </p:nvSpPr>
        <p:spPr>
          <a:xfrm>
            <a:off x="6156176" y="5339764"/>
            <a:ext cx="2702813" cy="504056"/>
          </a:xfrm>
          <a:prstGeom prst="chevron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PT" dirty="0" smtClean="0"/>
              <a:t>Regresso à “Era </a:t>
            </a:r>
            <a:r>
              <a:rPr lang="pt-PT" dirty="0"/>
              <a:t>das fronteiras</a:t>
            </a:r>
            <a:r>
              <a:rPr lang="pt-PT" dirty="0" smtClean="0"/>
              <a:t>”?</a:t>
            </a:r>
            <a:endParaRPr lang="pt-PT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228184" y="842590"/>
            <a:ext cx="17281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Falta de políticas céleres e eficazes para os refugiados e migrantes às portas da Europa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7301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14" grpId="0"/>
      <p:bldP spid="15" grpId="0"/>
      <p:bldP spid="17" grpId="0"/>
      <p:bldP spid="19" grpId="0"/>
      <p:bldP spid="3" grpId="0" animBg="1"/>
      <p:bldP spid="6" grpId="0" animBg="1"/>
      <p:bldP spid="23" grpId="0" animBg="1"/>
      <p:bldP spid="24" grpId="0" animBg="1"/>
      <p:bldP spid="25" grpId="0" animBg="1"/>
      <p:bldP spid="26" grpId="0" animBg="1"/>
      <p:bldP spid="8" grpId="0" animBg="1"/>
      <p:bldP spid="28" grpId="0" animBg="1"/>
      <p:bldP spid="29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096539" y="3105835"/>
            <a:ext cx="95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sz="3600" b="1" dirty="0" smtClean="0"/>
              <a:t>Fim</a:t>
            </a:r>
            <a:endParaRPr lang="pt-PT" sz="3600" b="1" dirty="0"/>
          </a:p>
        </p:txBody>
      </p:sp>
    </p:spTree>
    <p:extLst>
      <p:ext uri="{BB962C8B-B14F-4D97-AF65-F5344CB8AC3E}">
        <p14:creationId xmlns:p14="http://schemas.microsoft.com/office/powerpoint/2010/main" val="33865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6696744" cy="1224136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Breve Enquadramento Histórico-conceptual </a:t>
            </a:r>
            <a:r>
              <a:rPr lang="pt-PT" sz="1600" b="1" dirty="0" smtClean="0">
                <a:solidFill>
                  <a:schemeClr val="accent6">
                    <a:lumMod val="75000"/>
                  </a:schemeClr>
                </a:solidFill>
              </a:rPr>
              <a:t>(Continuação)</a:t>
            </a: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61588" y="1556792"/>
            <a:ext cx="7488832" cy="273630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2400" b="1" dirty="0" smtClean="0"/>
              <a:t>Emigração portuguesa até finais do Estado Novo:</a:t>
            </a:r>
          </a:p>
          <a:p>
            <a:pPr marL="804863" indent="-449263">
              <a:buFont typeface="+mj-lt"/>
              <a:buAutoNum type="arabicParenR"/>
            </a:pPr>
            <a:r>
              <a:rPr lang="pt-PT" sz="2400" dirty="0" smtClean="0"/>
              <a:t>Clandestinidade;</a:t>
            </a:r>
          </a:p>
          <a:p>
            <a:pPr marL="804863" indent="-449263">
              <a:buFont typeface="+mj-lt"/>
              <a:buAutoNum type="arabicParenR"/>
            </a:pPr>
            <a:r>
              <a:rPr lang="pt-PT" sz="2400" dirty="0" smtClean="0"/>
              <a:t>Repressão;</a:t>
            </a:r>
          </a:p>
          <a:p>
            <a:pPr marL="812800" indent="-457200">
              <a:buFont typeface="+mj-lt"/>
              <a:buAutoNum type="arabicParenR"/>
            </a:pPr>
            <a:r>
              <a:rPr lang="pt-PT" sz="2400" dirty="0"/>
              <a:t>M</a:t>
            </a:r>
            <a:r>
              <a:rPr lang="pt-PT" sz="2400" dirty="0" smtClean="0"/>
              <a:t>edo pelo desconhecido;</a:t>
            </a:r>
          </a:p>
          <a:p>
            <a:pPr marL="812800" indent="-457200">
              <a:buFont typeface="+mj-lt"/>
              <a:buAutoNum type="arabicParenR"/>
            </a:pPr>
            <a:r>
              <a:rPr lang="pt-PT" sz="2400" dirty="0" smtClean="0"/>
              <a:t>Falta </a:t>
            </a:r>
            <a:r>
              <a:rPr lang="pt-PT" sz="2400" dirty="0"/>
              <a:t>de informação sobre o destino e o sobre o </a:t>
            </a:r>
            <a:r>
              <a:rPr lang="pt-PT" sz="2400" dirty="0" smtClean="0"/>
              <a:t>futuro.</a:t>
            </a:r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34601867"/>
              </p:ext>
            </p:extLst>
          </p:nvPr>
        </p:nvGraphicFramePr>
        <p:xfrm>
          <a:off x="2267744" y="4043310"/>
          <a:ext cx="468052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869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i="1" dirty="0">
                <a:solidFill>
                  <a:schemeClr val="accent6">
                    <a:lumMod val="75000"/>
                  </a:schemeClr>
                </a:solidFill>
              </a:rPr>
              <a:t>Case </a:t>
            </a:r>
            <a:r>
              <a:rPr lang="pt-PT" sz="4000" b="1" i="1" dirty="0" err="1">
                <a:solidFill>
                  <a:schemeClr val="accent6">
                    <a:lumMod val="75000"/>
                  </a:schemeClr>
                </a:solidFill>
              </a:rPr>
              <a:t>Study</a:t>
            </a:r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b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pt-PT" sz="4000" b="1" dirty="0">
                <a:solidFill>
                  <a:schemeClr val="accent6">
                    <a:lumMod val="75000"/>
                  </a:schemeClr>
                </a:solidFill>
              </a:rPr>
              <a:t>Empresários Emigrantes na Rede”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6908" y="1412776"/>
            <a:ext cx="8391556" cy="43924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PT" sz="2400" b="1" u="sng" dirty="0" smtClean="0"/>
              <a:t>Contexto Científico:</a:t>
            </a:r>
          </a:p>
          <a:p>
            <a:pPr marL="804863" indent="-449263"/>
            <a:r>
              <a:rPr lang="pt-PT" sz="2400" dirty="0" smtClean="0"/>
              <a:t>Inserido no projeto “Empreendedorismo </a:t>
            </a:r>
            <a:r>
              <a:rPr lang="pt-PT" sz="2400" dirty="0"/>
              <a:t>emigrante português em Andorra, Londres, Nice e Mónaco</a:t>
            </a:r>
            <a:r>
              <a:rPr lang="pt-PT" sz="2400" dirty="0" smtClean="0"/>
              <a:t>”, coordenado pela Professora Doutora Ortelinda Barros </a:t>
            </a:r>
            <a:r>
              <a:rPr lang="pt-PT" sz="2000" dirty="0" smtClean="0"/>
              <a:t>(organizado pelo CEPESE/UP e financiado pela FCT);</a:t>
            </a:r>
          </a:p>
          <a:p>
            <a:pPr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PT" sz="2400" b="1" u="sng" dirty="0" smtClean="0"/>
              <a:t>Objetivo Primário:</a:t>
            </a:r>
            <a:endParaRPr lang="pt-PT" sz="2400" b="1" u="sng" dirty="0"/>
          </a:p>
          <a:p>
            <a:pPr marL="804863" indent="-449263"/>
            <a:r>
              <a:rPr lang="pt-PT" sz="2400" dirty="0" smtClean="0"/>
              <a:t>Procura quantificar, compreender e refletir sobre o modo e as motivações que levam os empreendedores portugueses da diáspora a utilizarem a rede </a:t>
            </a:r>
            <a:r>
              <a:rPr lang="pt-PT" sz="2400" i="1" dirty="0" err="1" smtClean="0"/>
              <a:t>facebook</a:t>
            </a:r>
            <a:r>
              <a:rPr lang="pt-PT" sz="2400" i="1" dirty="0" smtClean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50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Metodologia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" y="764704"/>
            <a:ext cx="7850419" cy="403244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PT" sz="2800" b="1" dirty="0" smtClean="0"/>
              <a:t>Presença na Web</a:t>
            </a:r>
          </a:p>
          <a:p>
            <a:pPr marL="969963"/>
            <a:r>
              <a:rPr lang="pt-PT" sz="2400" dirty="0" smtClean="0"/>
              <a:t>Com </a:t>
            </a:r>
            <a:r>
              <a:rPr lang="pt-PT" sz="2400" dirty="0"/>
              <a:t>base na amostragem do nosso ensaio (148 empresas) fizemos um estudo de cariz – sobretudo – quantitativo, alicerçado numa pesquisa na internet com vista a aferir a eventual presença de tais empresas na </a:t>
            </a:r>
            <a:r>
              <a:rPr lang="pt-PT" sz="2400" i="1" dirty="0" smtClean="0"/>
              <a:t>rede</a:t>
            </a:r>
            <a:r>
              <a:rPr lang="pt-PT" sz="2400" dirty="0" smtClean="0"/>
              <a:t>;</a:t>
            </a:r>
          </a:p>
          <a:p>
            <a:pPr marL="969963"/>
            <a:r>
              <a:rPr lang="pt-PT" sz="2400" dirty="0" smtClean="0"/>
              <a:t>Repetimos a pesquisa em nome individual dos empreendedores (</a:t>
            </a:r>
            <a:r>
              <a:rPr lang="pt-PT" sz="2000" dirty="0" smtClean="0"/>
              <a:t>empresários em nome individual; microempresas)</a:t>
            </a:r>
            <a:r>
              <a:rPr lang="pt-PT" sz="2400" dirty="0" smtClean="0"/>
              <a:t>;</a:t>
            </a:r>
          </a:p>
          <a:p>
            <a:pPr marL="457200" indent="-457200">
              <a:buFont typeface="+mj-lt"/>
              <a:buAutoNum type="arabicParenR"/>
            </a:pPr>
            <a:endParaRPr lang="pt-PT" sz="2400" dirty="0" smtClean="0"/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2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" y="692696"/>
            <a:ext cx="7850419" cy="43204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PT" sz="2800" b="1" dirty="0" smtClean="0"/>
              <a:t>Presença na Web (por territórios)</a:t>
            </a:r>
            <a:endParaRPr lang="pt-PT" sz="2400" dirty="0" smtClean="0"/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1196752"/>
            <a:ext cx="296158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099" y="2712826"/>
            <a:ext cx="2913412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866" y="3717032"/>
            <a:ext cx="2966630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18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564" y="1412776"/>
            <a:ext cx="5919532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" y="764704"/>
            <a:ext cx="7850419" cy="403244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PT" sz="2800" b="1" dirty="0" smtClean="0"/>
              <a:t>Presença na Web (resultados globais) </a:t>
            </a:r>
            <a:endParaRPr lang="pt-PT" sz="2400" dirty="0" smtClean="0"/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81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Metodologia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2132856"/>
            <a:ext cx="8892480" cy="2592288"/>
          </a:xfr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 startAt="2"/>
            </a:pPr>
            <a:r>
              <a:rPr lang="pt-PT" sz="2800" b="1" dirty="0" smtClean="0"/>
              <a:t>Intencionalidade:</a:t>
            </a:r>
          </a:p>
          <a:p>
            <a:pPr marL="982663" indent="-355600">
              <a:spcBef>
                <a:spcPts val="1200"/>
              </a:spcBef>
              <a:spcAft>
                <a:spcPts val="1200"/>
              </a:spcAft>
            </a:pPr>
            <a:r>
              <a:rPr lang="pt-PT" sz="2600" dirty="0" smtClean="0"/>
              <a:t>Web </a:t>
            </a:r>
            <a:r>
              <a:rPr lang="pt-PT" sz="2600" dirty="0" err="1" smtClean="0"/>
              <a:t>pages</a:t>
            </a:r>
            <a:r>
              <a:rPr lang="pt-PT" sz="2600" dirty="0" smtClean="0"/>
              <a:t>/contas de redes sociais = intencional</a:t>
            </a:r>
          </a:p>
          <a:p>
            <a:pPr marL="982663" indent="-355600">
              <a:spcBef>
                <a:spcPts val="1200"/>
              </a:spcBef>
              <a:spcAft>
                <a:spcPts val="1200"/>
              </a:spcAft>
            </a:pPr>
            <a:r>
              <a:rPr lang="pt-PT" sz="2600" dirty="0" smtClean="0"/>
              <a:t>Referências </a:t>
            </a:r>
            <a:r>
              <a:rPr lang="pt-PT" sz="2600" dirty="0" err="1" smtClean="0"/>
              <a:t>indirectas</a:t>
            </a:r>
            <a:r>
              <a:rPr lang="pt-PT" sz="2600" dirty="0" smtClean="0"/>
              <a:t> (</a:t>
            </a:r>
            <a:r>
              <a:rPr lang="pt-PT" sz="2600" dirty="0" err="1" smtClean="0"/>
              <a:t>ex</a:t>
            </a:r>
            <a:r>
              <a:rPr lang="pt-PT" sz="2600" dirty="0" smtClean="0"/>
              <a:t>: </a:t>
            </a:r>
            <a:r>
              <a:rPr lang="pt-PT" sz="2600" dirty="0" err="1" smtClean="0"/>
              <a:t>tripadvisor</a:t>
            </a:r>
            <a:r>
              <a:rPr lang="pt-PT" sz="2600" dirty="0" smtClean="0"/>
              <a:t>) = não intencional.</a:t>
            </a:r>
          </a:p>
          <a:p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3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648072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PT" sz="4000" b="1" dirty="0" smtClean="0">
                <a:solidFill>
                  <a:schemeClr val="accent6">
                    <a:lumMod val="75000"/>
                  </a:schemeClr>
                </a:solidFill>
              </a:rPr>
              <a:t>Resultados</a:t>
            </a:r>
            <a:r>
              <a:rPr lang="pt-PT" sz="4000" b="1" dirty="0"/>
              <a:t/>
            </a:r>
            <a:br>
              <a:rPr lang="pt-PT" sz="4000" b="1" dirty="0"/>
            </a:br>
            <a:r>
              <a:rPr lang="pt-PT" sz="4000" b="1" dirty="0" smtClean="0"/>
              <a:t/>
            </a:r>
            <a:br>
              <a:rPr lang="pt-PT" sz="4000" b="1" dirty="0" smtClean="0"/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1627" y="764704"/>
            <a:ext cx="8892480" cy="504056"/>
          </a:xfr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 startAt="2"/>
            </a:pPr>
            <a:r>
              <a:rPr lang="pt-PT" sz="2800" b="1" dirty="0" smtClean="0"/>
              <a:t>Intencionalidade (por territórios):</a:t>
            </a:r>
            <a:endParaRPr lang="pt-P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37312"/>
            <a:ext cx="723174" cy="5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15" y="3734904"/>
            <a:ext cx="2973498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9" y="1268760"/>
            <a:ext cx="296158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938" y="2564904"/>
            <a:ext cx="2968477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83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N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FUNDO</Template>
  <TotalTime>837</TotalTime>
  <Words>863</Words>
  <Application>Microsoft Office PowerPoint</Application>
  <PresentationFormat>Apresentação no Ecrã (4:3)</PresentationFormat>
  <Paragraphs>118</Paragraphs>
  <Slides>21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2" baseType="lpstr">
      <vt:lpstr>FUNDO</vt:lpstr>
      <vt:lpstr> Empresários Emigrantes Portugueses na Rede Facebook® </vt:lpstr>
      <vt:lpstr>Breve Enquadramento Histórico-conceptual </vt:lpstr>
      <vt:lpstr>Breve Enquadramento Histórico-conceptual (Continuação)  </vt:lpstr>
      <vt:lpstr>Case Study: “Empresários Emigrantes na Rede”   </vt:lpstr>
      <vt:lpstr>Metodologia   </vt:lpstr>
      <vt:lpstr>Resultados   </vt:lpstr>
      <vt:lpstr>Resultados   </vt:lpstr>
      <vt:lpstr>Metodologia   </vt:lpstr>
      <vt:lpstr>Resultados   </vt:lpstr>
      <vt:lpstr>Resultados   </vt:lpstr>
      <vt:lpstr>Metodologia   </vt:lpstr>
      <vt:lpstr>Resultados   </vt:lpstr>
      <vt:lpstr>Resultados   </vt:lpstr>
      <vt:lpstr>Metodologia   </vt:lpstr>
      <vt:lpstr>Resultados   </vt:lpstr>
      <vt:lpstr>Resultados   </vt:lpstr>
      <vt:lpstr>Metodologia   </vt:lpstr>
      <vt:lpstr>Conclusões   </vt:lpstr>
      <vt:lpstr>Conclusões   </vt:lpstr>
      <vt:lpstr>Reflexão: Diáspora, que paradigma?  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Paulo</cp:lastModifiedBy>
  <cp:revision>106</cp:revision>
  <dcterms:modified xsi:type="dcterms:W3CDTF">2015-10-05T10:03:57Z</dcterms:modified>
</cp:coreProperties>
</file>